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kern="1200">
        <a:solidFill>
          <a:srgbClr val="8D8D8D"/>
        </a:solidFill>
        <a:latin typeface="Georgia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rgbClr val="8D8D8D"/>
        </a:solidFill>
        <a:latin typeface="Georgia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rgbClr val="8D8D8D"/>
        </a:solidFill>
        <a:latin typeface="Georgia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rgbClr val="8D8D8D"/>
        </a:solidFill>
        <a:latin typeface="Georgia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rgbClr val="8D8D8D"/>
        </a:solidFill>
        <a:latin typeface="Georgia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900" kern="1200">
        <a:solidFill>
          <a:srgbClr val="8D8D8D"/>
        </a:solidFill>
        <a:latin typeface="Georgia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900" kern="1200">
        <a:solidFill>
          <a:srgbClr val="8D8D8D"/>
        </a:solidFill>
        <a:latin typeface="Georgia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900" kern="1200">
        <a:solidFill>
          <a:srgbClr val="8D8D8D"/>
        </a:solidFill>
        <a:latin typeface="Georgia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900" kern="1200">
        <a:solidFill>
          <a:srgbClr val="8D8D8D"/>
        </a:solidFill>
        <a:latin typeface="Georgia" pitchFamily="-123" charset="0"/>
        <a:ea typeface="ＭＳ Ｐゴシック" pitchFamily="-123" charset="-128"/>
        <a:cs typeface="ＭＳ Ｐゴシック" pitchFamily="-12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8D8D8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3"/>
  </p:normalViewPr>
  <p:slideViewPr>
    <p:cSldViewPr snapToGrid="0">
      <p:cViewPr>
        <p:scale>
          <a:sx n="100" d="100"/>
          <a:sy n="100" d="100"/>
        </p:scale>
        <p:origin x="776" y="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8125" y="222250"/>
            <a:ext cx="10763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>
            <a:stCxn id="12" idx="3"/>
          </p:cNvCxnSpPr>
          <p:nvPr userDrawn="1"/>
        </p:nvCxnSpPr>
        <p:spPr>
          <a:xfrm>
            <a:off x="9645650" y="274638"/>
            <a:ext cx="8629650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H="1">
            <a:off x="0" y="584200"/>
            <a:ext cx="200025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76213" y="1046163"/>
            <a:ext cx="1122362" cy="198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5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Bespoke Leather Gloves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12725" y="865188"/>
            <a:ext cx="11176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HUMPHREY’S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89813" y="0"/>
            <a:ext cx="2255837" cy="54927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000">
                <a:solidFill>
                  <a:srgbClr val="FF3399"/>
                </a:solidFill>
              </a:rPr>
              <a:t>Phone: </a:t>
            </a:r>
            <a:r>
              <a:rPr lang="en-GB" sz="1000">
                <a:solidFill>
                  <a:srgbClr val="7F7F7F"/>
                </a:solidFill>
              </a:rPr>
              <a:t>07775173713</a:t>
            </a:r>
          </a:p>
          <a:p>
            <a:pPr>
              <a:defRPr/>
            </a:pPr>
            <a:r>
              <a:rPr lang="en-GB" sz="1000">
                <a:solidFill>
                  <a:srgbClr val="FF3399"/>
                </a:solidFill>
              </a:rPr>
              <a:t>Email: </a:t>
            </a:r>
            <a:r>
              <a:rPr lang="en-GB" sz="1000">
                <a:solidFill>
                  <a:srgbClr val="7F7F7F"/>
                </a:solidFill>
              </a:rPr>
              <a:t>sam@humphreysgloves.co.uk</a:t>
            </a:r>
          </a:p>
          <a:p>
            <a:pPr>
              <a:defRPr/>
            </a:pPr>
            <a:r>
              <a:rPr lang="en-GB" sz="1000">
                <a:solidFill>
                  <a:srgbClr val="FF3399"/>
                </a:solidFill>
              </a:rPr>
              <a:t>Web: </a:t>
            </a:r>
            <a:r>
              <a:rPr lang="en-GB" sz="1000">
                <a:solidFill>
                  <a:srgbClr val="7F7F7F"/>
                </a:solidFill>
              </a:rPr>
              <a:t>www.humphreysgloves.co.uk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47050" y="6659563"/>
            <a:ext cx="1695450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3399"/>
                </a:solidFill>
                <a:latin typeface="Georgia" pitchFamily="18" charset="0"/>
                <a:ea typeface="+mn-ea"/>
                <a:cs typeface="+mn-cs"/>
              </a:rPr>
              <a:t>© Humphrey’s Gloves 2012/2013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8125" y="222250"/>
            <a:ext cx="10763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>
            <a:stCxn id="7" idx="3"/>
          </p:cNvCxnSpPr>
          <p:nvPr userDrawn="1"/>
        </p:nvCxnSpPr>
        <p:spPr>
          <a:xfrm>
            <a:off x="1314450" y="584200"/>
            <a:ext cx="8629650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0" y="584200"/>
            <a:ext cx="200025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76213" y="1046163"/>
            <a:ext cx="1122362" cy="198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5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Bespoke Leather Gloves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12725" y="865188"/>
            <a:ext cx="11176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HUMPHREY’S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147050" y="6659563"/>
            <a:ext cx="1695450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3399"/>
                </a:solidFill>
                <a:latin typeface="Georgia" pitchFamily="18" charset="0"/>
                <a:ea typeface="+mn-ea"/>
                <a:cs typeface="+mn-cs"/>
              </a:rPr>
              <a:t>© Humphrey’s Gloves 2012/2013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38125" y="222250"/>
            <a:ext cx="10763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stCxn id="12" idx="3"/>
          </p:cNvCxnSpPr>
          <p:nvPr userDrawn="1"/>
        </p:nvCxnSpPr>
        <p:spPr>
          <a:xfrm>
            <a:off x="1314450" y="584200"/>
            <a:ext cx="8629650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0" y="584200"/>
            <a:ext cx="200025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76213" y="1046163"/>
            <a:ext cx="1198562" cy="20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5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Bespoke Leather Gloves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12725" y="865188"/>
            <a:ext cx="112871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HUMPHREY’S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91400" y="53975"/>
            <a:ext cx="2278063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FF3399"/>
                </a:solidFill>
                <a:latin typeface="Georgia" pitchFamily="18" charset="0"/>
                <a:ea typeface="+mn-ea"/>
                <a:cs typeface="+mn-cs"/>
              </a:rPr>
              <a:t>Phone: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07775173713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FF3399"/>
                </a:solidFill>
                <a:latin typeface="Georgia" pitchFamily="18" charset="0"/>
                <a:ea typeface="+mn-ea"/>
                <a:cs typeface="+mn-cs"/>
              </a:rPr>
              <a:t>Email: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sam@humphreysgloves.co.uk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FF3399"/>
                </a:solidFill>
                <a:latin typeface="Georgia" pitchFamily="18" charset="0"/>
                <a:ea typeface="+mn-ea"/>
                <a:cs typeface="+mn-cs"/>
              </a:rPr>
              <a:t>Web: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www.HumphreysGloves.co.uk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47050" y="6659563"/>
            <a:ext cx="1712913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FF3399"/>
                </a:solidFill>
                <a:latin typeface="Georgia" pitchFamily="18" charset="0"/>
                <a:ea typeface="+mn-ea"/>
                <a:cs typeface="+mn-cs"/>
              </a:rPr>
              <a:t>© Humphrey’s Gloves 2012/2013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Georgia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jpg"/><Relationship Id="rId21" Type="http://schemas.openxmlformats.org/officeDocument/2006/relationships/image" Target="../media/image21.jpg"/><Relationship Id="rId22" Type="http://schemas.openxmlformats.org/officeDocument/2006/relationships/image" Target="../media/image22.jpg"/><Relationship Id="rId23" Type="http://schemas.openxmlformats.org/officeDocument/2006/relationships/image" Target="../media/image23.jpg"/><Relationship Id="rId24" Type="http://schemas.openxmlformats.org/officeDocument/2006/relationships/image" Target="../media/image24.jpg"/><Relationship Id="rId25" Type="http://schemas.openxmlformats.org/officeDocument/2006/relationships/image" Target="../media/image25.jpg"/><Relationship Id="rId26" Type="http://schemas.openxmlformats.org/officeDocument/2006/relationships/image" Target="../media/image26.jpg"/><Relationship Id="rId27" Type="http://schemas.openxmlformats.org/officeDocument/2006/relationships/image" Target="../media/image27.jpg"/><Relationship Id="rId28" Type="http://schemas.openxmlformats.org/officeDocument/2006/relationships/image" Target="../media/image28.jp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30" Type="http://schemas.openxmlformats.org/officeDocument/2006/relationships/image" Target="../media/image30.jpg"/><Relationship Id="rId31" Type="http://schemas.openxmlformats.org/officeDocument/2006/relationships/image" Target="../media/image31.jpg"/><Relationship Id="rId32" Type="http://schemas.openxmlformats.org/officeDocument/2006/relationships/image" Target="../media/image32.jpg"/><Relationship Id="rId9" Type="http://schemas.openxmlformats.org/officeDocument/2006/relationships/image" Target="../media/image9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33" Type="http://schemas.openxmlformats.org/officeDocument/2006/relationships/image" Target="../media/image33.jpg"/><Relationship Id="rId10" Type="http://schemas.openxmlformats.org/officeDocument/2006/relationships/image" Target="../media/image10.jpg"/><Relationship Id="rId11" Type="http://schemas.openxmlformats.org/officeDocument/2006/relationships/image" Target="../media/image11.jpg"/><Relationship Id="rId12" Type="http://schemas.openxmlformats.org/officeDocument/2006/relationships/image" Target="../media/image12.jpg"/><Relationship Id="rId13" Type="http://schemas.openxmlformats.org/officeDocument/2006/relationships/image" Target="../media/image13.jpg"/><Relationship Id="rId14" Type="http://schemas.openxmlformats.org/officeDocument/2006/relationships/image" Target="../media/image14.jpg"/><Relationship Id="rId15" Type="http://schemas.openxmlformats.org/officeDocument/2006/relationships/image" Target="../media/image15.jpg"/><Relationship Id="rId16" Type="http://schemas.openxmlformats.org/officeDocument/2006/relationships/image" Target="../media/image16.jpg"/><Relationship Id="rId17" Type="http://schemas.openxmlformats.org/officeDocument/2006/relationships/image" Target="../media/image17.jpg"/><Relationship Id="rId18" Type="http://schemas.openxmlformats.org/officeDocument/2006/relationships/image" Target="../media/image18.jpg"/><Relationship Id="rId19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8" Type="http://schemas.openxmlformats.org/officeDocument/2006/relationships/image" Target="../media/image40.jpg"/><Relationship Id="rId9" Type="http://schemas.openxmlformats.org/officeDocument/2006/relationships/image" Target="../media/image41.jpg"/><Relationship Id="rId10" Type="http://schemas.openxmlformats.org/officeDocument/2006/relationships/image" Target="../media/image42.jpg"/><Relationship Id="rId11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TextBox 57"/>
          <p:cNvSpPr txBox="1">
            <a:spLocks noChangeArrowheads="1"/>
          </p:cNvSpPr>
          <p:nvPr/>
        </p:nvSpPr>
        <p:spPr bwMode="auto">
          <a:xfrm>
            <a:off x="5893232" y="850900"/>
            <a:ext cx="3861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 sz="1800" b="1" dirty="0" smtClean="0">
                <a:solidFill>
                  <a:srgbClr val="7F7F7F"/>
                </a:solidFill>
              </a:rPr>
              <a:t>Leather Colour Collection 2017</a:t>
            </a:r>
            <a:endParaRPr lang="en-GB" sz="1800" b="1" dirty="0">
              <a:solidFill>
                <a:srgbClr val="7F7F7F"/>
              </a:solidFill>
            </a:endParaRPr>
          </a:p>
        </p:txBody>
      </p:sp>
      <p:sp>
        <p:nvSpPr>
          <p:cNvPr id="13334" name="Text Box 32"/>
          <p:cNvSpPr txBox="1">
            <a:spLocks noChangeArrowheads="1"/>
          </p:cNvSpPr>
          <p:nvPr/>
        </p:nvSpPr>
        <p:spPr bwMode="auto">
          <a:xfrm>
            <a:off x="333375" y="3270250"/>
            <a:ext cx="149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3336" name="Text Box 34"/>
          <p:cNvSpPr txBox="1">
            <a:spLocks noChangeArrowheads="1"/>
          </p:cNvSpPr>
          <p:nvPr/>
        </p:nvSpPr>
        <p:spPr bwMode="auto">
          <a:xfrm>
            <a:off x="2159000" y="2921000"/>
            <a:ext cx="1714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7" name="TextBox 43"/>
          <p:cNvSpPr txBox="1">
            <a:spLocks noChangeArrowheads="1"/>
          </p:cNvSpPr>
          <p:nvPr/>
        </p:nvSpPr>
        <p:spPr bwMode="auto">
          <a:xfrm>
            <a:off x="2251076" y="2674938"/>
            <a:ext cx="1774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The Humphrey</a:t>
            </a:r>
          </a:p>
        </p:txBody>
      </p:sp>
      <p:sp>
        <p:nvSpPr>
          <p:cNvPr id="13324" name="TextBox 37"/>
          <p:cNvSpPr txBox="1">
            <a:spLocks noChangeArrowheads="1"/>
          </p:cNvSpPr>
          <p:nvPr/>
        </p:nvSpPr>
        <p:spPr bwMode="auto">
          <a:xfrm>
            <a:off x="4040535" y="2713486"/>
            <a:ext cx="1774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The Errol</a:t>
            </a:r>
          </a:p>
        </p:txBody>
      </p:sp>
      <p:sp>
        <p:nvSpPr>
          <p:cNvPr id="13326" name="TextBox 41"/>
          <p:cNvSpPr txBox="1">
            <a:spLocks noChangeArrowheads="1"/>
          </p:cNvSpPr>
          <p:nvPr/>
        </p:nvSpPr>
        <p:spPr bwMode="auto">
          <a:xfrm>
            <a:off x="6040440" y="2687638"/>
            <a:ext cx="1774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</a:t>
            </a:r>
            <a:r>
              <a:rPr lang="en-GB" dirty="0" smtClean="0">
                <a:solidFill>
                  <a:schemeClr val="bg1"/>
                </a:solidFill>
              </a:rPr>
              <a:t>Cary Tweed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332" name="TextBox 54"/>
          <p:cNvSpPr txBox="1">
            <a:spLocks noChangeArrowheads="1"/>
          </p:cNvSpPr>
          <p:nvPr/>
        </p:nvSpPr>
        <p:spPr bwMode="auto">
          <a:xfrm>
            <a:off x="7929562" y="2663829"/>
            <a:ext cx="177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Monte Camel 9957.jpg </a:t>
            </a:r>
            <a:r>
              <a:rPr lang="en-GB" dirty="0" smtClean="0">
                <a:solidFill>
                  <a:schemeClr val="bg1"/>
                </a:solidFill>
              </a:rPr>
              <a:t>Carlo Tweed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328" name="TextBox 46"/>
          <p:cNvSpPr txBox="1">
            <a:spLocks noChangeArrowheads="1"/>
          </p:cNvSpPr>
          <p:nvPr/>
        </p:nvSpPr>
        <p:spPr bwMode="auto">
          <a:xfrm>
            <a:off x="305594" y="5028753"/>
            <a:ext cx="1774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Monte Carlo</a:t>
            </a:r>
          </a:p>
        </p:txBody>
      </p:sp>
      <p:sp>
        <p:nvSpPr>
          <p:cNvPr id="13325" name="TextBox 39"/>
          <p:cNvSpPr txBox="1">
            <a:spLocks noChangeArrowheads="1"/>
          </p:cNvSpPr>
          <p:nvPr/>
        </p:nvSpPr>
        <p:spPr bwMode="auto">
          <a:xfrm>
            <a:off x="2236787" y="5308600"/>
            <a:ext cx="1774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Desert 4174.jpg</a:t>
            </a:r>
          </a:p>
        </p:txBody>
      </p:sp>
      <p:sp>
        <p:nvSpPr>
          <p:cNvPr id="13331" name="TextBox 52"/>
          <p:cNvSpPr txBox="1">
            <a:spLocks noChangeArrowheads="1"/>
          </p:cNvSpPr>
          <p:nvPr/>
        </p:nvSpPr>
        <p:spPr bwMode="auto">
          <a:xfrm>
            <a:off x="4142581" y="5313363"/>
            <a:ext cx="1774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Brooklands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181400" y="5042315"/>
            <a:ext cx="1774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 </a:t>
            </a:r>
            <a:r>
              <a:rPr lang="en-GB" dirty="0" smtClean="0">
                <a:solidFill>
                  <a:schemeClr val="bg1"/>
                </a:solidFill>
              </a:rPr>
              <a:t>Le Mans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410" y="2458664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Black</a:t>
            </a:r>
            <a:endParaRPr lang="en-US" sz="1050" dirty="0"/>
          </a:p>
        </p:txBody>
      </p:sp>
      <p:sp>
        <p:nvSpPr>
          <p:cNvPr id="49" name="TextBox 48"/>
          <p:cNvSpPr txBox="1"/>
          <p:nvPr/>
        </p:nvSpPr>
        <p:spPr>
          <a:xfrm>
            <a:off x="1519819" y="2458664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Mocca</a:t>
            </a:r>
            <a:endParaRPr lang="en-US" sz="1050" dirty="0"/>
          </a:p>
        </p:txBody>
      </p:sp>
      <p:sp>
        <p:nvSpPr>
          <p:cNvPr id="50" name="TextBox 49"/>
          <p:cNvSpPr txBox="1"/>
          <p:nvPr/>
        </p:nvSpPr>
        <p:spPr>
          <a:xfrm>
            <a:off x="2687812" y="2459193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Manchu</a:t>
            </a:r>
            <a:endParaRPr lang="en-US" sz="1050" dirty="0"/>
          </a:p>
        </p:txBody>
      </p:sp>
      <p:sp>
        <p:nvSpPr>
          <p:cNvPr id="53" name="TextBox 52"/>
          <p:cNvSpPr txBox="1"/>
          <p:nvPr/>
        </p:nvSpPr>
        <p:spPr>
          <a:xfrm>
            <a:off x="3807880" y="2462468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Conker</a:t>
            </a:r>
            <a:endParaRPr lang="en-US" sz="1050" dirty="0"/>
          </a:p>
        </p:txBody>
      </p:sp>
      <p:sp>
        <p:nvSpPr>
          <p:cNvPr id="54" name="TextBox 53"/>
          <p:cNvSpPr txBox="1"/>
          <p:nvPr/>
        </p:nvSpPr>
        <p:spPr>
          <a:xfrm>
            <a:off x="4927948" y="2464487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Chukka</a:t>
            </a:r>
            <a:endParaRPr lang="en-US" sz="1050" dirty="0"/>
          </a:p>
        </p:txBody>
      </p:sp>
      <p:sp>
        <p:nvSpPr>
          <p:cNvPr id="55" name="TextBox 54"/>
          <p:cNvSpPr txBox="1"/>
          <p:nvPr/>
        </p:nvSpPr>
        <p:spPr>
          <a:xfrm>
            <a:off x="6085272" y="2460752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Tan</a:t>
            </a:r>
            <a:endParaRPr lang="en-US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7245472" y="2458664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Taupe</a:t>
            </a:r>
            <a:endParaRPr lang="en-US" sz="1050" dirty="0"/>
          </a:p>
        </p:txBody>
      </p:sp>
      <p:sp>
        <p:nvSpPr>
          <p:cNvPr id="60" name="TextBox 59"/>
          <p:cNvSpPr txBox="1"/>
          <p:nvPr/>
        </p:nvSpPr>
        <p:spPr>
          <a:xfrm>
            <a:off x="8404035" y="2467019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Camel</a:t>
            </a:r>
            <a:endParaRPr lang="en-US" sz="1050" dirty="0"/>
          </a:p>
        </p:txBody>
      </p:sp>
      <p:sp>
        <p:nvSpPr>
          <p:cNvPr id="62" name="TextBox 61"/>
          <p:cNvSpPr txBox="1"/>
          <p:nvPr/>
        </p:nvSpPr>
        <p:spPr>
          <a:xfrm>
            <a:off x="371476" y="3629940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Desert</a:t>
            </a:r>
            <a:endParaRPr lang="en-US" sz="1050" dirty="0"/>
          </a:p>
        </p:txBody>
      </p:sp>
      <p:sp>
        <p:nvSpPr>
          <p:cNvPr id="65" name="TextBox 64"/>
          <p:cNvSpPr txBox="1"/>
          <p:nvPr/>
        </p:nvSpPr>
        <p:spPr>
          <a:xfrm>
            <a:off x="2615470" y="3634466"/>
            <a:ext cx="963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Copper Leaf</a:t>
            </a:r>
            <a:endParaRPr lang="en-US" sz="1050" dirty="0"/>
          </a:p>
        </p:txBody>
      </p:sp>
      <p:sp>
        <p:nvSpPr>
          <p:cNvPr id="66" name="TextBox 65"/>
          <p:cNvSpPr txBox="1"/>
          <p:nvPr/>
        </p:nvSpPr>
        <p:spPr>
          <a:xfrm>
            <a:off x="1493473" y="3629775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Navaho</a:t>
            </a:r>
            <a:endParaRPr lang="en-US" sz="1050" dirty="0"/>
          </a:p>
        </p:txBody>
      </p:sp>
      <p:sp>
        <p:nvSpPr>
          <p:cNvPr id="69" name="TextBox 68"/>
          <p:cNvSpPr txBox="1"/>
          <p:nvPr/>
        </p:nvSpPr>
        <p:spPr>
          <a:xfrm>
            <a:off x="4897690" y="3629775"/>
            <a:ext cx="8508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Old Gold</a:t>
            </a:r>
            <a:endParaRPr lang="en-US" sz="1050" dirty="0"/>
          </a:p>
        </p:txBody>
      </p:sp>
      <p:sp>
        <p:nvSpPr>
          <p:cNvPr id="70" name="TextBox 69"/>
          <p:cNvSpPr txBox="1"/>
          <p:nvPr/>
        </p:nvSpPr>
        <p:spPr>
          <a:xfrm>
            <a:off x="3785709" y="3648092"/>
            <a:ext cx="856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/>
              <a:t>Oak Apple</a:t>
            </a:r>
            <a:endParaRPr lang="en-US" sz="1050" dirty="0"/>
          </a:p>
        </p:txBody>
      </p:sp>
      <p:sp>
        <p:nvSpPr>
          <p:cNvPr id="73" name="TextBox 72"/>
          <p:cNvSpPr txBox="1"/>
          <p:nvPr/>
        </p:nvSpPr>
        <p:spPr>
          <a:xfrm>
            <a:off x="7144912" y="3609948"/>
            <a:ext cx="963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Loden</a:t>
            </a:r>
            <a:endParaRPr lang="en-US" sz="1050" dirty="0"/>
          </a:p>
        </p:txBody>
      </p:sp>
      <p:sp>
        <p:nvSpPr>
          <p:cNvPr id="74" name="TextBox 73"/>
          <p:cNvSpPr txBox="1"/>
          <p:nvPr/>
        </p:nvSpPr>
        <p:spPr>
          <a:xfrm>
            <a:off x="5997108" y="3629775"/>
            <a:ext cx="963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Sunshine</a:t>
            </a:r>
            <a:endParaRPr lang="en-US" sz="1050" dirty="0"/>
          </a:p>
        </p:txBody>
      </p:sp>
      <p:sp>
        <p:nvSpPr>
          <p:cNvPr id="76" name="TextBox 75"/>
          <p:cNvSpPr txBox="1"/>
          <p:nvPr/>
        </p:nvSpPr>
        <p:spPr>
          <a:xfrm>
            <a:off x="8292716" y="3609948"/>
            <a:ext cx="9631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Drab Olive</a:t>
            </a:r>
            <a:endParaRPr lang="en-US" sz="1050" dirty="0"/>
          </a:p>
        </p:txBody>
      </p:sp>
      <p:sp>
        <p:nvSpPr>
          <p:cNvPr id="78" name="TextBox 77"/>
          <p:cNvSpPr txBox="1"/>
          <p:nvPr/>
        </p:nvSpPr>
        <p:spPr>
          <a:xfrm>
            <a:off x="371476" y="4837806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Verde</a:t>
            </a:r>
            <a:endParaRPr lang="en-US" sz="105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12" y="4000065"/>
            <a:ext cx="762000" cy="762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85" y="3989204"/>
            <a:ext cx="762000" cy="76200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1497142" y="4841649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Fennel</a:t>
            </a:r>
            <a:endParaRPr lang="en-US" sz="1050" dirty="0"/>
          </a:p>
        </p:txBody>
      </p:sp>
      <p:sp>
        <p:nvSpPr>
          <p:cNvPr id="83" name="TextBox 82"/>
          <p:cNvSpPr txBox="1"/>
          <p:nvPr/>
        </p:nvSpPr>
        <p:spPr>
          <a:xfrm>
            <a:off x="2685321" y="4832362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Emerald</a:t>
            </a:r>
            <a:endParaRPr lang="en-US" sz="1050" dirty="0"/>
          </a:p>
        </p:txBody>
      </p:sp>
      <p:sp>
        <p:nvSpPr>
          <p:cNvPr id="84" name="TextBox 83"/>
          <p:cNvSpPr txBox="1"/>
          <p:nvPr/>
        </p:nvSpPr>
        <p:spPr>
          <a:xfrm>
            <a:off x="3783742" y="4832809"/>
            <a:ext cx="8105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/>
              <a:t>Turquoise</a:t>
            </a:r>
            <a:endParaRPr lang="en-US" sz="1050" dirty="0"/>
          </a:p>
        </p:txBody>
      </p:sp>
      <p:sp>
        <p:nvSpPr>
          <p:cNvPr id="88" name="TextBox 87"/>
          <p:cNvSpPr txBox="1"/>
          <p:nvPr/>
        </p:nvSpPr>
        <p:spPr>
          <a:xfrm>
            <a:off x="4824092" y="4830595"/>
            <a:ext cx="968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Navy</a:t>
            </a:r>
            <a:endParaRPr lang="en-US" sz="1050" dirty="0"/>
          </a:p>
        </p:txBody>
      </p:sp>
      <p:sp>
        <p:nvSpPr>
          <p:cNvPr id="89" name="TextBox 88"/>
          <p:cNvSpPr txBox="1"/>
          <p:nvPr/>
        </p:nvSpPr>
        <p:spPr>
          <a:xfrm>
            <a:off x="6085272" y="4832362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Asphalt</a:t>
            </a:r>
            <a:endParaRPr lang="en-US" sz="1050" dirty="0"/>
          </a:p>
        </p:txBody>
      </p:sp>
      <p:sp>
        <p:nvSpPr>
          <p:cNvPr id="90" name="TextBox 89"/>
          <p:cNvSpPr txBox="1"/>
          <p:nvPr/>
        </p:nvSpPr>
        <p:spPr>
          <a:xfrm>
            <a:off x="7167882" y="4844598"/>
            <a:ext cx="862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Frigate</a:t>
            </a:r>
            <a:endParaRPr lang="en-US" sz="1050" dirty="0"/>
          </a:p>
        </p:txBody>
      </p:sp>
      <p:sp>
        <p:nvSpPr>
          <p:cNvPr id="92" name="TextBox 91"/>
          <p:cNvSpPr txBox="1"/>
          <p:nvPr/>
        </p:nvSpPr>
        <p:spPr>
          <a:xfrm>
            <a:off x="8351052" y="4841649"/>
            <a:ext cx="85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Dove Grey</a:t>
            </a:r>
            <a:endParaRPr lang="en-US" sz="1050" dirty="0"/>
          </a:p>
        </p:txBody>
      </p:sp>
      <p:sp>
        <p:nvSpPr>
          <p:cNvPr id="99" name="TextBox 98"/>
          <p:cNvSpPr txBox="1"/>
          <p:nvPr/>
        </p:nvSpPr>
        <p:spPr>
          <a:xfrm>
            <a:off x="305594" y="6014805"/>
            <a:ext cx="940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/>
              <a:t>Electric Blue</a:t>
            </a:r>
            <a:endParaRPr lang="en-US" sz="1050" dirty="0"/>
          </a:p>
        </p:txBody>
      </p:sp>
      <p:sp>
        <p:nvSpPr>
          <p:cNvPr id="100" name="TextBox 99"/>
          <p:cNvSpPr txBox="1"/>
          <p:nvPr/>
        </p:nvSpPr>
        <p:spPr>
          <a:xfrm>
            <a:off x="1495060" y="5983533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Divis</a:t>
            </a:r>
            <a:endParaRPr lang="en-US" sz="1050" dirty="0"/>
          </a:p>
        </p:txBody>
      </p:sp>
      <p:sp>
        <p:nvSpPr>
          <p:cNvPr id="101" name="TextBox 100"/>
          <p:cNvSpPr txBox="1"/>
          <p:nvPr/>
        </p:nvSpPr>
        <p:spPr>
          <a:xfrm>
            <a:off x="2652820" y="5983533"/>
            <a:ext cx="828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Amethyst</a:t>
            </a:r>
            <a:endParaRPr lang="en-US" sz="1050" dirty="0"/>
          </a:p>
        </p:txBody>
      </p:sp>
      <p:sp>
        <p:nvSpPr>
          <p:cNvPr id="102" name="TextBox 101"/>
          <p:cNvSpPr txBox="1"/>
          <p:nvPr/>
        </p:nvSpPr>
        <p:spPr>
          <a:xfrm>
            <a:off x="3783742" y="5983533"/>
            <a:ext cx="8185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/>
              <a:t>Jacaranda</a:t>
            </a:r>
            <a:endParaRPr lang="en-US" sz="1050" dirty="0"/>
          </a:p>
        </p:txBody>
      </p:sp>
      <p:sp>
        <p:nvSpPr>
          <p:cNvPr id="103" name="TextBox 102"/>
          <p:cNvSpPr txBox="1"/>
          <p:nvPr/>
        </p:nvSpPr>
        <p:spPr>
          <a:xfrm>
            <a:off x="4885071" y="5997982"/>
            <a:ext cx="8654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/>
              <a:t>Light Blue</a:t>
            </a:r>
            <a:endParaRPr lang="en-US" sz="1050" dirty="0"/>
          </a:p>
        </p:txBody>
      </p:sp>
      <p:sp>
        <p:nvSpPr>
          <p:cNvPr id="104" name="TextBox 103"/>
          <p:cNvSpPr txBox="1"/>
          <p:nvPr/>
        </p:nvSpPr>
        <p:spPr>
          <a:xfrm>
            <a:off x="6085272" y="5983533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Aladino</a:t>
            </a:r>
            <a:endParaRPr lang="en-US" sz="1050" dirty="0"/>
          </a:p>
        </p:txBody>
      </p:sp>
      <p:sp>
        <p:nvSpPr>
          <p:cNvPr id="107" name="TextBox 106"/>
          <p:cNvSpPr txBox="1"/>
          <p:nvPr/>
        </p:nvSpPr>
        <p:spPr>
          <a:xfrm>
            <a:off x="8351052" y="5983533"/>
            <a:ext cx="815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/>
              <a:t>Cranberry</a:t>
            </a:r>
            <a:endParaRPr lang="en-US" sz="1050" dirty="0"/>
          </a:p>
        </p:txBody>
      </p:sp>
      <p:sp>
        <p:nvSpPr>
          <p:cNvPr id="108" name="TextBox 107"/>
          <p:cNvSpPr txBox="1"/>
          <p:nvPr/>
        </p:nvSpPr>
        <p:spPr>
          <a:xfrm>
            <a:off x="7193668" y="5983533"/>
            <a:ext cx="874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Pink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4" y="1665894"/>
            <a:ext cx="763200" cy="76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38" y="1649636"/>
            <a:ext cx="763200" cy="76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20" y="1649636"/>
            <a:ext cx="763200" cy="76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19" y="1650933"/>
            <a:ext cx="763200" cy="76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12" y="1649945"/>
            <a:ext cx="763200" cy="76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11" y="1651636"/>
            <a:ext cx="763200" cy="76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64" y="1649636"/>
            <a:ext cx="763200" cy="76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77" y="1651211"/>
            <a:ext cx="763200" cy="76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4" y="2781300"/>
            <a:ext cx="763200" cy="76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73" y="2795098"/>
            <a:ext cx="763200" cy="76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83" y="2780968"/>
            <a:ext cx="763200" cy="76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99" y="2792822"/>
            <a:ext cx="763200" cy="76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57" y="2783157"/>
            <a:ext cx="763200" cy="763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25" y="2780968"/>
            <a:ext cx="763200" cy="76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78" y="2780968"/>
            <a:ext cx="763200" cy="76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8" y="3996501"/>
            <a:ext cx="763200" cy="763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46" y="3988004"/>
            <a:ext cx="763200" cy="763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46" y="3996501"/>
            <a:ext cx="763200" cy="7632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8" y="5203658"/>
            <a:ext cx="763200" cy="763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76" y="5203658"/>
            <a:ext cx="763200" cy="763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39" y="5209748"/>
            <a:ext cx="763200" cy="763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83" y="5194140"/>
            <a:ext cx="763200" cy="7632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11" y="5190958"/>
            <a:ext cx="763200" cy="763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95" y="5190958"/>
            <a:ext cx="763200" cy="7632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78" y="5207033"/>
            <a:ext cx="763200" cy="7632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13" y="2794729"/>
            <a:ext cx="763200" cy="7632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73" y="3988004"/>
            <a:ext cx="763200" cy="7632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90" y="3988004"/>
            <a:ext cx="763200" cy="7632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77" y="3988004"/>
            <a:ext cx="763200" cy="7632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12" y="5203658"/>
            <a:ext cx="763200" cy="76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8550" y="3393412"/>
            <a:ext cx="902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Parchment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203200" y="4089400"/>
            <a:ext cx="897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Leather </a:t>
            </a:r>
            <a:r>
              <a:rPr lang="en-US" sz="1400" dirty="0" err="1" smtClean="0"/>
              <a:t>Colour</a:t>
            </a:r>
            <a:r>
              <a:rPr lang="en-US" sz="1400" dirty="0" smtClean="0"/>
              <a:t> Collection is also available to view on </a:t>
            </a:r>
            <a:r>
              <a:rPr lang="en-US" sz="1400" dirty="0" err="1" smtClean="0"/>
              <a:t>www.humphreysgloves.co.uk</a:t>
            </a:r>
            <a:endParaRPr lang="en-US" sz="1400" dirty="0"/>
          </a:p>
        </p:txBody>
      </p:sp>
      <p:sp>
        <p:nvSpPr>
          <p:cNvPr id="11" name="TextBox 57"/>
          <p:cNvSpPr txBox="1">
            <a:spLocks noChangeArrowheads="1"/>
          </p:cNvSpPr>
          <p:nvPr/>
        </p:nvSpPr>
        <p:spPr bwMode="auto">
          <a:xfrm>
            <a:off x="6044044" y="679761"/>
            <a:ext cx="3861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 sz="1800" b="1" dirty="0" smtClean="0">
                <a:solidFill>
                  <a:srgbClr val="7F7F7F"/>
                </a:solidFill>
              </a:rPr>
              <a:t>Leather Colour Collection 2017</a:t>
            </a:r>
            <a:endParaRPr lang="en-GB" sz="1800" b="1" dirty="0">
              <a:solidFill>
                <a:srgbClr val="7F7F7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72" y="1380249"/>
            <a:ext cx="763200" cy="76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56" y="1380249"/>
            <a:ext cx="763200" cy="76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6976"/>
            <a:ext cx="763200" cy="76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60" y="2591798"/>
            <a:ext cx="763200" cy="76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79" y="1380249"/>
            <a:ext cx="763200" cy="76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24468" y="3385848"/>
            <a:ext cx="773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mtClean="0"/>
              <a:t>Belvedere</a:t>
            </a:r>
            <a:endParaRPr lang="en-US" sz="1050" dirty="0"/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478087" y="1498600"/>
            <a:ext cx="1774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Desert 4174.jpg</a:t>
            </a:r>
          </a:p>
        </p:txBody>
      </p:sp>
      <p:sp>
        <p:nvSpPr>
          <p:cNvPr id="19" name="TextBox 52"/>
          <p:cNvSpPr txBox="1">
            <a:spLocks noChangeArrowheads="1"/>
          </p:cNvSpPr>
          <p:nvPr/>
        </p:nvSpPr>
        <p:spPr bwMode="auto">
          <a:xfrm>
            <a:off x="4269581" y="1503363"/>
            <a:ext cx="1774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Brooklands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0064" y="2173533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Crimson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1736360" y="2173533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Red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2843320" y="2186233"/>
            <a:ext cx="8288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Emillion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3907272" y="2196621"/>
            <a:ext cx="8993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/>
              <a:t>High Jump</a:t>
            </a:r>
            <a:endParaRPr lang="en-US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5079912" y="2186233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Orcha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6212272" y="2186233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White</a:t>
            </a:r>
            <a:endParaRPr 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8409594" y="2196621"/>
            <a:ext cx="848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Ivory</a:t>
            </a:r>
            <a:endParaRPr lang="en-US" sz="1050" dirty="0"/>
          </a:p>
        </p:txBody>
      </p:sp>
      <p:sp>
        <p:nvSpPr>
          <p:cNvPr id="27" name="TextBox 26"/>
          <p:cNvSpPr txBox="1"/>
          <p:nvPr/>
        </p:nvSpPr>
        <p:spPr>
          <a:xfrm>
            <a:off x="7269868" y="2186233"/>
            <a:ext cx="874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Pearl</a:t>
            </a:r>
            <a:endParaRPr lang="en-US" sz="105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4140"/>
            <a:ext cx="763200" cy="763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60" y="1380249"/>
            <a:ext cx="763200" cy="763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00" y="1384140"/>
            <a:ext cx="763200" cy="763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65" y="1386333"/>
            <a:ext cx="763200" cy="763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12" y="1384140"/>
            <a:ext cx="763200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96</Words>
  <Application>Microsoft Macintosh PowerPoint</Application>
  <PresentationFormat>A4 Paper (210x297 mm)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Georgia</vt:lpstr>
      <vt:lpstr>ＭＳ Ｐゴシック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</dc:creator>
  <cp:lastModifiedBy>Samantha Stevens</cp:lastModifiedBy>
  <cp:revision>75</cp:revision>
  <dcterms:created xsi:type="dcterms:W3CDTF">2012-11-07T20:10:30Z</dcterms:created>
  <dcterms:modified xsi:type="dcterms:W3CDTF">2017-08-16T14:24:56Z</dcterms:modified>
</cp:coreProperties>
</file>